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handoutMasterIdLst>
    <p:handoutMasterId r:id="rId33"/>
  </p:handoutMasterIdLst>
  <p:sldIdLst>
    <p:sldId id="309" r:id="rId2"/>
    <p:sldId id="256" r:id="rId3"/>
    <p:sldId id="303" r:id="rId4"/>
    <p:sldId id="306" r:id="rId5"/>
    <p:sldId id="310" r:id="rId6"/>
    <p:sldId id="307" r:id="rId7"/>
    <p:sldId id="265" r:id="rId8"/>
    <p:sldId id="288" r:id="rId9"/>
    <p:sldId id="268" r:id="rId10"/>
    <p:sldId id="266" r:id="rId11"/>
    <p:sldId id="272" r:id="rId12"/>
    <p:sldId id="273" r:id="rId13"/>
    <p:sldId id="267" r:id="rId14"/>
    <p:sldId id="269" r:id="rId15"/>
    <p:sldId id="305" r:id="rId16"/>
    <p:sldId id="270" r:id="rId17"/>
    <p:sldId id="308" r:id="rId18"/>
    <p:sldId id="275" r:id="rId19"/>
    <p:sldId id="277" r:id="rId20"/>
    <p:sldId id="276" r:id="rId21"/>
    <p:sldId id="280" r:id="rId22"/>
    <p:sldId id="281" r:id="rId23"/>
    <p:sldId id="274" r:id="rId24"/>
    <p:sldId id="278" r:id="rId25"/>
    <p:sldId id="279" r:id="rId26"/>
    <p:sldId id="282" r:id="rId27"/>
    <p:sldId id="287" r:id="rId28"/>
    <p:sldId id="298" r:id="rId29"/>
    <p:sldId id="304" r:id="rId30"/>
    <p:sldId id="289" r:id="rId31"/>
    <p:sldId id="291" r:id="rId32"/>
  </p:sldIdLst>
  <p:sldSz cx="9144000" cy="6858000" type="screen4x3"/>
  <p:notesSz cx="6858000" cy="9240838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60"/>
  </p:normalViewPr>
  <p:slideViewPr>
    <p:cSldViewPr>
      <p:cViewPr>
        <p:scale>
          <a:sx n="66" d="100"/>
          <a:sy n="66" d="100"/>
        </p:scale>
        <p:origin x="-3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E3F01-4584-4FB1-A5EC-E4A9EB06CF35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29718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7288"/>
            <a:ext cx="29718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0C22A-27BD-4754-9A57-4F7A65D5D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BB265-5718-4BBE-B362-4713E28501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8E47A-A599-4A22-BDF5-12702ADE9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0C257-4C1B-4609-93DD-341D6AD73E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D5202-09F4-417F-B8A5-9F970D5199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E8DAE-9D38-4B0A-A098-4B11B608CF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62AE4-7889-4615-9089-37EA36AD22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48E22-6EF3-4C26-9E2E-8784871A0B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22B77-DD4F-4FC8-B7A4-EBF16F2B21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F03E9-CD2F-4232-939B-0AFD4998CD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A79E3-B61C-4432-B608-3AF7D96CB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F6F7A-1D7E-4512-B8A0-F403332D1B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EF821F-210D-44DE-9DE1-13AB5D45F6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ana.edu/~phys215/lecture/lecnotes/diff.html" TargetMode="Externa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://images.google.com/imgres?imgurl=http://bp0.blogger.com/_8S5FnilQeWM/R02wga5Iy0I/AAAAAAAAAA8/CGecy2kqb9Q/s320/48842.jpg&amp;imgrefurl=http://apbio12007.blogspot.com/2007/11/diffusion-101.html&amp;h=312&amp;w=320&amp;sz=34&amp;hl=en&amp;start=13&amp;um=1&amp;usg=__GHaCBXXJi4gMeQG7Aj1koE4GN6E=&amp;tbnid=ctGL0e0UQaRUsM:&amp;tbnh=115&amp;tbnw=118&amp;prev=/images?q=diffusion&amp;um=1&amp;hl=en&amp;rls=com.microsoft:en-us&amp;sa=N" TargetMode="External"/><Relationship Id="rId5" Type="http://schemas.openxmlformats.org/officeDocument/2006/relationships/image" Target="../media/image9.gif"/><Relationship Id="rId4" Type="http://schemas.openxmlformats.org/officeDocument/2006/relationships/hyperlink" Target="http://www.biosci.ohiou.edu/introbioslab/Bios170/diffusion/Diffusion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8.jpeg"/><Relationship Id="rId4" Type="http://schemas.openxmlformats.org/officeDocument/2006/relationships/image" Target="http://rds.yahoo.com/S=96062883/K=elodea+hypotonic/v=2/SID=e/l=IVS/SIG=12kvvfokm/EXP=1129385327/*-http://www.personal.psu.edu/faculty/t/r/trp2/elodeaisotonic.jpe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dsb.on.ca/westmin/science/sbi3a1/Cells/Osmosis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1.jpeg"/><Relationship Id="rId4" Type="http://schemas.openxmlformats.org/officeDocument/2006/relationships/hyperlink" Target="http://images.google.com/imgres?imgurl=http://tlt.its.psu.edu/mto/bionutr/graphics/hypertonic.gif&amp;imgrefurl=http://tlt.its.psu.edu/mto/bionutr/cellvolume.html&amp;h=268&amp;w=320&amp;sz=9&amp;hl=en&amp;start=4&amp;um=1&amp;usg=__8q6fX_ATugB9UFh-dDlPAdxIlbw=&amp;tbnid=IHciUjWVwp30LM:&amp;tbnh=99&amp;tbnw=118&amp;prev=/images?q=hypertonic+solution&amp;um=1&amp;hl=en&amp;rls=com.microsoft:en-us&amp;sa=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3.jpeg"/><Relationship Id="rId4" Type="http://schemas.openxmlformats.org/officeDocument/2006/relationships/image" Target="http://rds.yahoo.com/S=96062883/K=elodea+in+salt+water/v=2/SID=e/l=IVS/SIG=12m9c80m5/EXP=1129385164/*-http://www.personal.psu.edu/faculty/t/r/trp2/elodeahypertonic.jpe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dsb.on.ca/westmin/science/sbi3a1/Cells/Osmosis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8.jpeg"/><Relationship Id="rId4" Type="http://schemas.openxmlformats.org/officeDocument/2006/relationships/image" Target="http://rds.yahoo.com/S=96062883/K=elodea+hypotonic/v=2/SID=e/l=IVS/SIG=12lk9roug/EXP=1129385292/*-http://www.personal.psu.edu/faculty/t/r/trp2/elodeahypotonic.jpe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nl.edu/jste/osmosis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hyperlink" Target="http://www.coolschool.ca/lor/BI12/unit4/U04L06/rbc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QOD: How is a receptor different from a recognition protein?</a:t>
            </a:r>
          </a:p>
          <a:p>
            <a:r>
              <a:rPr lang="en-US" dirty="0" smtClean="0"/>
              <a:t>LG:  Understand how cells maintain homeostasis by explaining how different environmental conditions can affect the cell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Passive Transport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763000" cy="4648200"/>
          </a:xfrm>
        </p:spPr>
        <p:txBody>
          <a:bodyPr/>
          <a:lstStyle/>
          <a:p>
            <a:r>
              <a:rPr lang="en-US" smtClean="0"/>
              <a:t>Diffusion</a:t>
            </a:r>
          </a:p>
          <a:p>
            <a:pPr lvl="1"/>
            <a:r>
              <a:rPr lang="en-US" smtClean="0"/>
              <a:t>The movement of particles from areas of high concentration to low concentration </a:t>
            </a:r>
          </a:p>
          <a:p>
            <a:pPr lvl="1"/>
            <a:r>
              <a:rPr lang="en-US" sz="1600" smtClean="0">
                <a:hlinkClick r:id="rId3"/>
              </a:rPr>
              <a:t>http://www.indiana.edu/~phys215/lecture/lecnotes/diff.html</a:t>
            </a:r>
            <a:r>
              <a:rPr lang="en-US" sz="1600" smtClean="0"/>
              <a:t> </a:t>
            </a:r>
          </a:p>
          <a:p>
            <a:pPr lvl="1"/>
            <a:r>
              <a:rPr lang="en-US" sz="1600" smtClean="0">
                <a:hlinkClick r:id="rId4"/>
              </a:rPr>
              <a:t>http://www.biosci.ohiou.edu/introbioslab/Bios170/diffusion/Diffusion.html</a:t>
            </a:r>
            <a:r>
              <a:rPr lang="en-US" sz="1600" smtClean="0"/>
              <a:t> </a:t>
            </a:r>
          </a:p>
        </p:txBody>
      </p:sp>
      <p:pic>
        <p:nvPicPr>
          <p:cNvPr id="19463" name="Picture 7" descr="diffusion-animate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810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4884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4038600"/>
            <a:ext cx="23622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Facilitated Diffusion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86800" cy="4648200"/>
          </a:xfrm>
        </p:spPr>
        <p:txBody>
          <a:bodyPr/>
          <a:lstStyle/>
          <a:p>
            <a:r>
              <a:rPr lang="en-US" smtClean="0"/>
              <a:t>Particles flow from high concentration to low concentration but this time they need the help of proteins to get through the cell membrane.</a:t>
            </a:r>
          </a:p>
        </p:txBody>
      </p:sp>
      <p:pic>
        <p:nvPicPr>
          <p:cNvPr id="8196" name="Picture 5" descr="facilitatedDiffu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429000"/>
            <a:ext cx="42672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Facilitated diffusion</a:t>
            </a:r>
          </a:p>
        </p:txBody>
      </p:sp>
      <p:pic>
        <p:nvPicPr>
          <p:cNvPr id="9219" name="Picture 4" descr="CHANNE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Passive transport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9144000" cy="4648200"/>
          </a:xfrm>
        </p:spPr>
        <p:txBody>
          <a:bodyPr/>
          <a:lstStyle/>
          <a:p>
            <a:r>
              <a:rPr lang="en-US" dirty="0" smtClean="0"/>
              <a:t>Osmosis</a:t>
            </a:r>
          </a:p>
          <a:p>
            <a:pPr lvl="1"/>
            <a:r>
              <a:rPr lang="en-US" sz="2400" dirty="0" smtClean="0"/>
              <a:t>The facilitated diffusion of water across a selectively permeable membrane</a:t>
            </a:r>
          </a:p>
          <a:p>
            <a:pPr lvl="1"/>
            <a:r>
              <a:rPr lang="en-US" sz="2400" dirty="0" smtClean="0"/>
              <a:t>Important in maintaining cell homeostasis</a:t>
            </a:r>
          </a:p>
          <a:p>
            <a:pPr lvl="1"/>
            <a:r>
              <a:rPr lang="en-US" sz="2400" b="1" u="sng" dirty="0" smtClean="0"/>
              <a:t>Water moves</a:t>
            </a:r>
            <a:r>
              <a:rPr lang="en-US" sz="2400" dirty="0" smtClean="0"/>
              <a:t> from high concentration to low concentration</a:t>
            </a:r>
          </a:p>
        </p:txBody>
      </p:sp>
      <p:pic>
        <p:nvPicPr>
          <p:cNvPr id="20484" name="Picture 4" descr="osmo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179888"/>
            <a:ext cx="390048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Osmosis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86800" cy="4648200"/>
          </a:xfrm>
        </p:spPr>
        <p:txBody>
          <a:bodyPr/>
          <a:lstStyle/>
          <a:p>
            <a:r>
              <a:rPr lang="en-US" dirty="0" smtClean="0"/>
              <a:t>Osmosis is controlled by the amount of solutes on either side of a membrane</a:t>
            </a:r>
          </a:p>
        </p:txBody>
      </p:sp>
      <p:pic>
        <p:nvPicPr>
          <p:cNvPr id="11268" name="Picture 4" descr="osmosis"/>
          <p:cNvPicPr>
            <a:picLocks noChangeAspect="1" noChangeArrowheads="1"/>
          </p:cNvPicPr>
          <p:nvPr/>
        </p:nvPicPr>
        <p:blipFill>
          <a:blip r:embed="rId3" cstate="print"/>
          <a:srcRect b="4706"/>
          <a:stretch>
            <a:fillRect/>
          </a:stretch>
        </p:blipFill>
        <p:spPr bwMode="auto">
          <a:xfrm>
            <a:off x="2590800" y="2819400"/>
            <a:ext cx="57150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Solution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905000"/>
            <a:ext cx="4724400" cy="2667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Solution 	= 	Saltwater</a:t>
            </a:r>
          </a:p>
          <a:p>
            <a:pPr>
              <a:buNone/>
            </a:pPr>
            <a:r>
              <a:rPr lang="en-US" dirty="0" smtClean="0"/>
              <a:t>Solvent 	= 	Water</a:t>
            </a:r>
          </a:p>
          <a:p>
            <a:pPr>
              <a:buNone/>
            </a:pPr>
            <a:r>
              <a:rPr lang="en-US" dirty="0" smtClean="0"/>
              <a:t>Solute 	= 	Salt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Osmosis – Types of Solutions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When dealing with osmosis, water can either move into the cell or out of it.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b="1" dirty="0" smtClean="0"/>
              <a:t>solute cannot move</a:t>
            </a:r>
            <a:r>
              <a:rPr lang="en-US" dirty="0" smtClean="0"/>
              <a:t> to equal out the solution so the water has to.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We describe the solutions that cells are in as either hypotonic, isotonic, or hypertonic.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981200" y="3505200"/>
            <a:ext cx="5791200" cy="2057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3733800" y="3886200"/>
            <a:ext cx="2209800" cy="1143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4191000" y="4191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44958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4419600" y="4572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4800600" y="42672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4800600" y="46482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5105400" y="4114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5181600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AutoShape 15"/>
          <p:cNvSpPr>
            <a:spLocks noChangeArrowheads="1"/>
          </p:cNvSpPr>
          <p:nvPr/>
        </p:nvSpPr>
        <p:spPr bwMode="auto">
          <a:xfrm>
            <a:off x="3962400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3429000" y="3962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3962400" y="50292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>
            <a:off x="6019800" y="3962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>
            <a:off x="6172200" y="4800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152400" y="4267200"/>
            <a:ext cx="160020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What are the concentrations?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8077200" y="3505200"/>
            <a:ext cx="1371600" cy="8617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90 %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solute</a:t>
            </a:r>
            <a:endParaRPr lang="en-US" sz="2000" dirty="0"/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8077200" y="4648200"/>
            <a:ext cx="91440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40</a:t>
            </a:r>
            <a:r>
              <a:rPr lang="en-US" sz="2000" dirty="0" smtClean="0"/>
              <a:t>% solute</a:t>
            </a:r>
            <a:endParaRPr lang="en-US" sz="2000" dirty="0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 flipH="1">
            <a:off x="5562600" y="3733800"/>
            <a:ext cx="2514600" cy="914400"/>
          </a:xfrm>
          <a:prstGeom prst="line">
            <a:avLst/>
          </a:prstGeom>
          <a:noFill/>
          <a:ln w="3175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 flipH="1" flipV="1">
            <a:off x="6553200" y="4648200"/>
            <a:ext cx="1524000" cy="228600"/>
          </a:xfrm>
          <a:prstGeom prst="line">
            <a:avLst/>
          </a:prstGeom>
          <a:noFill/>
          <a:ln w="3175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3" dur="1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6" grpId="0" animBg="1"/>
      <p:bldP spid="23557" grpId="0" animBg="1"/>
      <p:bldP spid="23558" grpId="0" animBg="1"/>
      <p:bldP spid="23560" grpId="0" animBg="1"/>
      <p:bldP spid="23561" grpId="0" animBg="1"/>
      <p:bldP spid="23562" grpId="0" animBg="1"/>
      <p:bldP spid="23563" grpId="0" animBg="1"/>
      <p:bldP spid="23564" grpId="0" animBg="1"/>
      <p:bldP spid="23565" grpId="0" animBg="1"/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/>
      <p:bldP spid="23573" grpId="0"/>
      <p:bldP spid="23574" grpId="0"/>
      <p:bldP spid="23575" grpId="0" animBg="1"/>
      <p:bldP spid="235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3505200"/>
            <a:ext cx="3733800" cy="27432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b="1" dirty="0" smtClean="0"/>
              <a:t>Isotonic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b="1" dirty="0" smtClean="0"/>
              <a:t>Hypertonic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b="1" dirty="0" smtClean="0"/>
              <a:t>Hypotonic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304800"/>
            <a:ext cx="4605695" cy="280076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Big Terms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Isotonic Solution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Isotonic solution – Concentration of solute is the same in the cell and the area around the cell.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Give me an example of an isotonic solution that some of you use everyday</a:t>
            </a:r>
          </a:p>
        </p:txBody>
      </p:sp>
      <p:pic>
        <p:nvPicPr>
          <p:cNvPr id="28677" name="Picture 5" descr="isoton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895600"/>
            <a:ext cx="2438400" cy="197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isoton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8956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Isotonic solution</a:t>
            </a:r>
          </a:p>
        </p:txBody>
      </p:sp>
      <p:pic>
        <p:nvPicPr>
          <p:cNvPr id="14339" name="Picture 4" descr="http://rds.yahoo.com/S=96062883/K=elodea+hypotonic/v=2/SID=e/l=IVS/SIG=12kvvfokm/EXP=1129385327/*-http%3A//www.personal.psu.edu/faculty/t/r/trp2/elodeaisotonic.jpe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1828800"/>
            <a:ext cx="5791200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Human red blood cells in physiological isotonic saline solution (0.9% NaCl). 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052638"/>
            <a:ext cx="31194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533400"/>
            <a:ext cx="6172200" cy="1270000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Chapter 7.3</a:t>
            </a:r>
            <a:br>
              <a:rPr lang="en-US" sz="6600" dirty="0" smtClean="0"/>
            </a:br>
            <a:r>
              <a:rPr lang="en-US" sz="6600" dirty="0" smtClean="0"/>
              <a:t>Cell Transport</a:t>
            </a:r>
          </a:p>
        </p:txBody>
      </p:sp>
      <p:pic>
        <p:nvPicPr>
          <p:cNvPr id="27650" name="Picture 2" descr="http://rise.mahindra.com/wp-content/uploads/2011/08/20110823_transpor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43174"/>
            <a:ext cx="6477000" cy="431482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Hypertonic Solution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868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Hypertonic solution – concentration of solute is higher in the solution than in the cell.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Where </a:t>
            </a:r>
            <a:r>
              <a:rPr lang="en-US" dirty="0" smtClean="0"/>
              <a:t>is water going to move in order to reach equilibrium (Equal concentrations)?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Outside the cell</a:t>
            </a:r>
          </a:p>
        </p:txBody>
      </p:sp>
      <p:pic>
        <p:nvPicPr>
          <p:cNvPr id="29701" name="Picture 5" descr="hyperton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99" y="2514600"/>
            <a:ext cx="29737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hype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9678" y="2590801"/>
            <a:ext cx="206372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Hypertonic solutions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839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Since water moves out of the cell the cell will shrink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z="1200" smtClean="0">
                <a:hlinkClick r:id="rId3"/>
              </a:rPr>
              <a:t>http://www.tvdsb.on.ca/westmin/science/sbi3a1/Cells/Osmosis.htm</a:t>
            </a:r>
            <a:r>
              <a:rPr lang="en-US" smtClean="0"/>
              <a:t> 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So, Hypertonic solution, high concentration of solute, cell will shrink</a:t>
            </a:r>
          </a:p>
        </p:txBody>
      </p:sp>
      <p:pic>
        <p:nvPicPr>
          <p:cNvPr id="33798" name="Picture 6" descr="hypertonic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362200"/>
            <a:ext cx="32004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Plant and animals cells in a Hypertonic Solution</a:t>
            </a:r>
          </a:p>
        </p:txBody>
      </p:sp>
      <p:pic>
        <p:nvPicPr>
          <p:cNvPr id="20483" name="Picture 4" descr="http://rds.yahoo.com/S=96062883/K=elodea+in+salt+water/v=2/SID=e/l=IVS/SIG=12m9c80m5/EXP=1129385164/*-http%3A//www.personal.psu.edu/faculty/t/r/trp2/elodeahypertonic.jpe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200" y="2093913"/>
            <a:ext cx="5334000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Human red blood cells in hypertonic solution (1.01% NaCl). Most cells appear shrunken crenate and less biconcave than normal red blood cells. 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9738" y="1828800"/>
            <a:ext cx="354806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Hypotonic Solution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763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Hypotonic Solution – Concentration of solute is lower in the solution than in the cell.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Where is water going to move in order to reach equilibrium (Equal concentrations)?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Inside the cell</a:t>
            </a:r>
          </a:p>
        </p:txBody>
      </p:sp>
      <p:pic>
        <p:nvPicPr>
          <p:cNvPr id="27653" name="Picture 5" descr="hypoton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667000"/>
            <a:ext cx="207264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hyp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1178" y="2590801"/>
            <a:ext cx="191122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Hypotonic solutions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839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Since water moves into the cell the cell can explode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z="1200" smtClean="0">
                <a:hlinkClick r:id="rId3"/>
              </a:rPr>
              <a:t>http://www.tvdsb.on.ca/westmin/science/sbi3a1/Cells/Osmosis.htm</a:t>
            </a:r>
            <a:r>
              <a:rPr lang="en-US" smtClean="0"/>
              <a:t> 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So, Hypotonic solution, low concentration of solute, cell can explode</a:t>
            </a:r>
          </a:p>
        </p:txBody>
      </p:sp>
      <p:pic>
        <p:nvPicPr>
          <p:cNvPr id="31749" name="Picture 5" descr="page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362200"/>
            <a:ext cx="20558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Plant and animal cells in a hypotonic solution</a:t>
            </a:r>
          </a:p>
        </p:txBody>
      </p:sp>
      <p:pic>
        <p:nvPicPr>
          <p:cNvPr id="17411" name="Picture 4" descr="http://rds.yahoo.com/S=96062883/K=elodea+hypotonic/v=2/SID=e/l=IVS/SIG=12lk9roug/EXP=1129385292/*-http%3A//www.personal.psu.edu/faculty/t/r/trp2/elodeahypotonic.jpeg"/>
          <p:cNvPicPr>
            <a:picLocks noChangeAspect="1" noChangeArrowheads="1"/>
          </p:cNvPicPr>
          <p:nvPr/>
        </p:nvPicPr>
        <p:blipFill>
          <a:blip r:embed="rId3" r:link="rId4" cstate="print"/>
          <a:srcRect l="-2"/>
          <a:stretch>
            <a:fillRect/>
          </a:stretch>
        </p:blipFill>
        <p:spPr bwMode="auto">
          <a:xfrm>
            <a:off x="152400" y="2362200"/>
            <a:ext cx="54102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Human red blood cells in hypotonic solution (0.65% NaCl). Some red blood cells are slightly swollen due to the low concentration of saline. 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6263" y="1752600"/>
            <a:ext cx="348773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Osmosis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http://www2.nl.edu/jste/osmosis.htm</a:t>
            </a:r>
            <a:r>
              <a:rPr lang="en-US" smtClean="0"/>
              <a:t> </a:t>
            </a:r>
          </a:p>
          <a:p>
            <a:endParaRPr lang="en-US" smtClean="0"/>
          </a:p>
          <a:p>
            <a:r>
              <a:rPr lang="en-US" smtClean="0">
                <a:hlinkClick r:id="rId4"/>
              </a:rPr>
              <a:t>http://www.coolschool.ca/lor/BI12/unit4/U04L06/rbc.html</a:t>
            </a:r>
            <a:r>
              <a:rPr lang="en-US" smtClean="0"/>
              <a:t> 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Active Transport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86800" cy="4800600"/>
          </a:xfrm>
        </p:spPr>
        <p:txBody>
          <a:bodyPr/>
          <a:lstStyle/>
          <a:p>
            <a:r>
              <a:rPr lang="en-US" smtClean="0"/>
              <a:t>Molecules move from low concentration to high concentration</a:t>
            </a:r>
          </a:p>
          <a:p>
            <a:pPr lvl="1"/>
            <a:r>
              <a:rPr lang="en-US" smtClean="0"/>
              <a:t>Requires energy….why?</a:t>
            </a:r>
          </a:p>
        </p:txBody>
      </p:sp>
      <p:pic>
        <p:nvPicPr>
          <p:cNvPr id="40965" name="Picture 5" descr="image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43434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 descr="cell2_active1_240x1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762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 descr="active_transpo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667000"/>
            <a:ext cx="32289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391400" cy="838200"/>
          </a:xfrm>
        </p:spPr>
        <p:txBody>
          <a:bodyPr/>
          <a:lstStyle/>
          <a:p>
            <a:r>
              <a:rPr lang="en-US" smtClean="0"/>
              <a:t>Active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Molecular Transport – moves small molecules</a:t>
            </a:r>
          </a:p>
          <a:p>
            <a:pPr lvl="1"/>
            <a:r>
              <a:rPr lang="en-US" dirty="0" smtClean="0"/>
              <a:t>Protein Pumps</a:t>
            </a:r>
          </a:p>
          <a:p>
            <a:r>
              <a:rPr lang="en-US" dirty="0" smtClean="0"/>
              <a:t>Bulk Transport- moves larger molecules </a:t>
            </a:r>
          </a:p>
          <a:p>
            <a:pPr lvl="1"/>
            <a:r>
              <a:rPr lang="en-US" dirty="0" err="1" smtClean="0"/>
              <a:t>Endocytosis</a:t>
            </a:r>
            <a:endParaRPr lang="en-US" dirty="0" smtClean="0"/>
          </a:p>
          <a:p>
            <a:pPr lvl="1"/>
            <a:r>
              <a:rPr lang="en-US" dirty="0" err="1" smtClean="0"/>
              <a:t>Exocytosis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Pumps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en-US" dirty="0" smtClean="0"/>
              <a:t>Small molecules and ions carried across the cell membrane by proteins in the membrane that act like pumps</a:t>
            </a:r>
          </a:p>
          <a:p>
            <a:pPr marL="342900" lvl="2" indent="-342900"/>
            <a:r>
              <a:rPr lang="en-US" dirty="0" err="1" smtClean="0"/>
              <a:t>Low</a:t>
            </a:r>
            <a:r>
              <a:rPr lang="en-US" dirty="0" err="1" smtClean="0">
                <a:sym typeface="Wingdings" pitchFamily="2" charset="2"/>
              </a:rPr>
              <a:t>high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5" descr="image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0"/>
            <a:ext cx="43434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tive_trans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667000"/>
            <a:ext cx="32289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 Gradient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Concentration – the amount of solute compared to water in the solution</a:t>
            </a:r>
          </a:p>
          <a:p>
            <a:pPr lvl="1"/>
            <a:r>
              <a:rPr lang="en-US" dirty="0" smtClean="0"/>
              <a:t>High Concentration = large amount of solute in the solution</a:t>
            </a:r>
          </a:p>
          <a:p>
            <a:pPr lvl="1"/>
            <a:r>
              <a:rPr lang="en-US" dirty="0" smtClean="0"/>
              <a:t>Low Concentration = small amount of water in the solution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6626" name="Picture 2" descr="http://writechoice.files.wordpress.com/2012/03/lack-of-concen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267200"/>
            <a:ext cx="3238500" cy="2148206"/>
          </a:xfrm>
          <a:prstGeom prst="rect">
            <a:avLst/>
          </a:prstGeom>
          <a:noFill/>
        </p:spPr>
      </p:pic>
      <p:pic>
        <p:nvPicPr>
          <p:cNvPr id="26628" name="Picture 4" descr="https://encrypted-tbn2.gstatic.com/images?q=tbn:ANd9GcQZV682xrreV7giTXWUVnkYVFxpMD2uWMJw6EqY_n4DgX4MZsf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609702"/>
            <a:ext cx="4191000" cy="14482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Other membrane transport activities that require energy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876800"/>
          </a:xfrm>
        </p:spPr>
        <p:txBody>
          <a:bodyPr/>
          <a:lstStyle/>
          <a:p>
            <a:r>
              <a:rPr lang="en-US" smtClean="0"/>
              <a:t>Endocytosis</a:t>
            </a:r>
          </a:p>
          <a:p>
            <a:pPr lvl="1"/>
            <a:r>
              <a:rPr lang="en-US" smtClean="0"/>
              <a:t>Engulfing of large particles or liquids from outside the cell</a:t>
            </a:r>
          </a:p>
        </p:txBody>
      </p:sp>
      <p:pic>
        <p:nvPicPr>
          <p:cNvPr id="43013" name="Picture 5" descr="endo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429000"/>
            <a:ext cx="31623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endocytos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3810000"/>
            <a:ext cx="23463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895600"/>
            <a:ext cx="25146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Other membrane transport activities that require energy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86800" cy="4648200"/>
          </a:xfrm>
        </p:spPr>
        <p:txBody>
          <a:bodyPr/>
          <a:lstStyle/>
          <a:p>
            <a:r>
              <a:rPr lang="en-US" smtClean="0"/>
              <a:t>Exocytosis</a:t>
            </a:r>
          </a:p>
          <a:p>
            <a:pPr lvl="1"/>
            <a:r>
              <a:rPr lang="en-US" smtClean="0"/>
              <a:t>Release of large particles or liquids from inside the cell</a:t>
            </a:r>
          </a:p>
        </p:txBody>
      </p:sp>
      <p:pic>
        <p:nvPicPr>
          <p:cNvPr id="45060" name="Picture 4" descr="exocy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249613"/>
            <a:ext cx="63246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0" y="4343400"/>
            <a:ext cx="12954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Inside the cell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924800" y="4267200"/>
            <a:ext cx="12192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Outside the cell</a:t>
            </a: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 Gradient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Concentration Gradient– the difference in the amount of solute between different parts of the solution (sometimes across two sides of a membrane).  </a:t>
            </a:r>
          </a:p>
          <a:p>
            <a:endParaRPr lang="en-US" dirty="0"/>
          </a:p>
        </p:txBody>
      </p:sp>
      <p:pic>
        <p:nvPicPr>
          <p:cNvPr id="63490" name="Picture 2" descr="http://www.blobs.org/science/chemistry/fif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314284"/>
            <a:ext cx="3276600" cy="35437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03D4A8">
                <a:alpha val="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biologyjunction.com/diffusion%5b1%5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901" y="1600200"/>
            <a:ext cx="8818460" cy="45434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Cell membrane transport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7391400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There are 2 types of cell membrane transport: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Passive Transport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Things flow from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High to low concentration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DOES NOT USE ATP (energy)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Active Transport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Things flow from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Low to high concentration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USE ATP (energy)</a:t>
            </a:r>
          </a:p>
        </p:txBody>
      </p:sp>
      <p:pic>
        <p:nvPicPr>
          <p:cNvPr id="18436" name="Picture 4" descr="c8x16types-transport"/>
          <p:cNvPicPr>
            <a:picLocks noChangeAspect="1" noChangeArrowheads="1"/>
          </p:cNvPicPr>
          <p:nvPr/>
        </p:nvPicPr>
        <p:blipFill>
          <a:blip r:embed="rId4" cstate="print"/>
          <a:srcRect b="2942"/>
          <a:stretch>
            <a:fillRect/>
          </a:stretch>
        </p:blipFill>
        <p:spPr bwMode="auto">
          <a:xfrm>
            <a:off x="4495800" y="2743200"/>
            <a:ext cx="46482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Another perspective on passive and active transport</a:t>
            </a:r>
          </a:p>
        </p:txBody>
      </p:sp>
      <p:pic>
        <p:nvPicPr>
          <p:cNvPr id="5123" name="Picture 5" descr="12_04_passive_active_trans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89088"/>
            <a:ext cx="7086600" cy="526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“GOAL” of molecules IS…..Equilibrium!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458200" cy="4648200"/>
          </a:xfrm>
        </p:spPr>
        <p:txBody>
          <a:bodyPr/>
          <a:lstStyle/>
          <a:p>
            <a:r>
              <a:rPr lang="en-US" dirty="0" smtClean="0"/>
              <a:t>When is equilibrium reached when discussing cell membrane transport?</a:t>
            </a:r>
          </a:p>
          <a:p>
            <a:pPr lvl="1"/>
            <a:r>
              <a:rPr lang="en-US" dirty="0" smtClean="0"/>
              <a:t>When the concentrations of particles are </a:t>
            </a:r>
            <a:r>
              <a:rPr lang="en-US" u="sng" dirty="0" smtClean="0"/>
              <a:t>the </a:t>
            </a:r>
            <a:r>
              <a:rPr lang="en-US" b="1" u="sng" dirty="0" smtClean="0"/>
              <a:t>same </a:t>
            </a:r>
            <a:r>
              <a:rPr lang="en-US" u="sng" dirty="0" smtClean="0"/>
              <a:t>on both sides</a:t>
            </a:r>
          </a:p>
        </p:txBody>
      </p:sp>
      <p:pic>
        <p:nvPicPr>
          <p:cNvPr id="7172" name="Picture 5" descr="diffu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886200"/>
            <a:ext cx="56388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VERSION" val="11.0"/>
  <p:tag name="DELIMITERS" val="3.1"/>
  <p:tag name="SHOWBARVISIBLE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0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OWERPOINTVERSION" val="12.0"/>
  <p:tag name="EXPANDSHOWBAR" val="True"/>
  <p:tag name="TPVERSION" val="5"/>
  <p:tag name="TPFULLVERSION" val="5.0.0.2212"/>
  <p:tag name="PPTVERSION" val="12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11488</TotalTime>
  <Words>626</Words>
  <Application>Microsoft Office PowerPoint</Application>
  <PresentationFormat>On-screen Show (4:3)</PresentationFormat>
  <Paragraphs>128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Chapter 7.3 Cell Transport</vt:lpstr>
      <vt:lpstr>Concentration Gradient</vt:lpstr>
      <vt:lpstr>Concentration Gradient</vt:lpstr>
      <vt:lpstr>Slide 5</vt:lpstr>
      <vt:lpstr>Slide 6</vt:lpstr>
      <vt:lpstr>Cell membrane transport</vt:lpstr>
      <vt:lpstr>Another perspective on passive and active transport</vt:lpstr>
      <vt:lpstr>THE “GOAL” of molecules IS…..Equilibrium!</vt:lpstr>
      <vt:lpstr>Passive Transport</vt:lpstr>
      <vt:lpstr>Facilitated Diffusion</vt:lpstr>
      <vt:lpstr>Facilitated diffusion</vt:lpstr>
      <vt:lpstr>Passive transport</vt:lpstr>
      <vt:lpstr>Osmosis</vt:lpstr>
      <vt:lpstr>Review of Solution Terms</vt:lpstr>
      <vt:lpstr>Osmosis – Types of Solutions</vt:lpstr>
      <vt:lpstr>Slide 17</vt:lpstr>
      <vt:lpstr>Isotonic Solution</vt:lpstr>
      <vt:lpstr>Isotonic solution</vt:lpstr>
      <vt:lpstr>Hypertonic Solution</vt:lpstr>
      <vt:lpstr>Hypertonic solutions</vt:lpstr>
      <vt:lpstr>Plant and animals cells in a Hypertonic Solution</vt:lpstr>
      <vt:lpstr>Hypotonic Solution</vt:lpstr>
      <vt:lpstr>Hypotonic solutions</vt:lpstr>
      <vt:lpstr>Plant and animal cells in a hypotonic solution</vt:lpstr>
      <vt:lpstr>Osmosis</vt:lpstr>
      <vt:lpstr>Active Transport</vt:lpstr>
      <vt:lpstr>Active Transport</vt:lpstr>
      <vt:lpstr>Protein Pumps</vt:lpstr>
      <vt:lpstr>Other membrane transport activities that require energy</vt:lpstr>
      <vt:lpstr>Other membrane transport activities that require energy</vt:lpstr>
    </vt:vector>
  </TitlesOfParts>
  <Company>Solon Board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Membrane Transport</dc:title>
  <dc:creator>Solon Board of Education</dc:creator>
  <cp:lastModifiedBy>mfcsd</cp:lastModifiedBy>
  <cp:revision>345</cp:revision>
  <dcterms:created xsi:type="dcterms:W3CDTF">2008-10-11T21:15:12Z</dcterms:created>
  <dcterms:modified xsi:type="dcterms:W3CDTF">2015-10-06T19:03:33Z</dcterms:modified>
</cp:coreProperties>
</file>